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9"/>
  </p:notesMasterIdLst>
  <p:sldIdLst>
    <p:sldId id="263" r:id="rId5"/>
    <p:sldId id="265" r:id="rId6"/>
    <p:sldId id="268" r:id="rId7"/>
    <p:sldId id="273" r:id="rId8"/>
    <p:sldId id="269" r:id="rId9"/>
    <p:sldId id="264" r:id="rId10"/>
    <p:sldId id="272" r:id="rId11"/>
    <p:sldId id="271" r:id="rId12"/>
    <p:sldId id="270" r:id="rId13"/>
    <p:sldId id="267" r:id="rId14"/>
    <p:sldId id="262" r:id="rId15"/>
    <p:sldId id="256" r:id="rId16"/>
    <p:sldId id="257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B56E3-E888-4865-A15B-E55EA222E6C3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5E129-11CC-44F9-9EE4-248A8F970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D3DBF7-A3D9-478B-B76B-C787C6AD708E}" type="slidenum">
              <a:rPr lang="en-US"/>
              <a:pPr/>
              <a:t>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7549E3-B943-44CC-8653-7A085910B1D4}" type="slidenum">
              <a:rPr lang="en-US"/>
              <a:pPr/>
              <a:t>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cap="flat"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B993-C854-4C70-BB67-8E173F917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31CA3-772C-4F35-94AE-083CF6FB5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35087-660A-4F5C-AF7F-A0BBB0898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2" y="1981200"/>
            <a:ext cx="33866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981200"/>
            <a:ext cx="33866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F31E0-9C00-449F-BEA1-443420108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1AABA-251F-4485-8D85-06E06E9F7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A0A14-5E68-4A2A-A76A-F045DDDFF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6618D-50AA-45FD-BD34-A5E438215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E45B2-6CFD-46CF-8D37-C1225DE8D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907C9-ED6A-465A-B080-65C291A22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84F83-5E21-473A-B955-EE5F840DC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9200" y="609600"/>
            <a:ext cx="17272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609600"/>
            <a:ext cx="504613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E1D42-BE2D-439C-8766-7A56FCFC1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B993-C854-4C70-BB67-8E173F917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31CA3-772C-4F35-94AE-083CF6FB5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35087-660A-4F5C-AF7F-A0BBB0898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1981200"/>
            <a:ext cx="33866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981200"/>
            <a:ext cx="33866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F31E0-9C00-449F-BEA1-443420108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1AABA-251F-4485-8D85-06E06E9F7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A0A14-5E68-4A2A-A76A-F045DDDFF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6618D-50AA-45FD-BD34-A5E438215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E45B2-6CFD-46CF-8D37-C1225DE8D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907C9-ED6A-465A-B080-65C291A22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84F83-5E21-473A-B955-EE5F840DC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9200" y="609600"/>
            <a:ext cx="17272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609600"/>
            <a:ext cx="504613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E1D42-BE2D-439C-8766-7A56FCFC1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93B03-E41F-4937-BD2E-B0A70262D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6DC08-E98D-48C9-819A-F61CFB4BA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11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711" y="4589466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49593-7654-4CE2-A216-A253FCFC3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1981200"/>
            <a:ext cx="33866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981200"/>
            <a:ext cx="33866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3F635-3297-4A28-AA3A-32FE5E360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56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357" y="1681163"/>
            <a:ext cx="38692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357" y="2505075"/>
            <a:ext cx="386926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856" y="1681163"/>
            <a:ext cx="388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856" y="2505075"/>
            <a:ext cx="38862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E3F93-37D5-468B-BBEA-F85631D45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B7E87-F9A6-42C0-ABC9-3780CB766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0792A-B136-4E84-A939-CD98013E3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56" y="457200"/>
            <a:ext cx="294922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612" y="987428"/>
            <a:ext cx="462844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356" y="2057400"/>
            <a:ext cx="294922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B792B-0F40-4443-B4CB-D86BFE1C0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56" y="457200"/>
            <a:ext cx="294922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612" y="987428"/>
            <a:ext cx="462844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356" y="2057400"/>
            <a:ext cx="294922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5CC2C-C24E-468B-9B4F-E27E0622F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3799F-8124-4EAE-8A63-DF1B2460D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9200" y="609600"/>
            <a:ext cx="17272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609600"/>
            <a:ext cx="504613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0D1E8-47F8-45CC-8252-E824CFBC7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48400"/>
            <a:ext cx="18965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6269" y="6248400"/>
            <a:ext cx="18965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52B8BD71-43E2-457E-B854-6FB102B2E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609600"/>
            <a:ext cx="690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81200"/>
            <a:ext cx="690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48400"/>
            <a:ext cx="18965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6268" y="6248400"/>
            <a:ext cx="18965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52B8BD71-43E2-457E-B854-6FB102B2E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609600"/>
            <a:ext cx="690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81200"/>
            <a:ext cx="690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48400"/>
            <a:ext cx="18965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6268" y="6248400"/>
            <a:ext cx="18965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AD7E1584-9FC4-47AD-B265-47E40EA8C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609600"/>
            <a:ext cx="690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81200"/>
            <a:ext cx="690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Investigations </a:t>
            </a:r>
            <a:r>
              <a:rPr lang="en-US" b="1" dirty="0" smtClean="0"/>
              <a:t>&amp; medical </a:t>
            </a:r>
            <a:r>
              <a:rPr lang="en-US" b="1" dirty="0" smtClean="0"/>
              <a:t>m</a:t>
            </a:r>
            <a:r>
              <a:rPr lang="en-US" b="1" dirty="0" smtClean="0"/>
              <a:t>anagement </a:t>
            </a:r>
            <a:r>
              <a:rPr lang="en-US" b="1" dirty="0" smtClean="0"/>
              <a:t>of POAG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Dr. </a:t>
            </a:r>
            <a:r>
              <a:rPr lang="en-US" dirty="0" err="1" smtClean="0">
                <a:solidFill>
                  <a:srgbClr val="FF0000"/>
                </a:solidFill>
              </a:rPr>
              <a:t>Vivekanand</a:t>
            </a:r>
            <a:r>
              <a:rPr lang="en-US" dirty="0" smtClean="0">
                <a:solidFill>
                  <a:srgbClr val="FF0000"/>
                </a:solidFill>
              </a:rPr>
              <a:t>. U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398889" y="0"/>
            <a:ext cx="4071627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600">
                <a:solidFill>
                  <a:srgbClr val="FAFD00"/>
                </a:solidFill>
              </a:rPr>
              <a:t>Humphrey perimetry</a:t>
            </a:r>
          </a:p>
        </p:txBody>
      </p:sp>
      <p:pic>
        <p:nvPicPr>
          <p:cNvPr id="17411" name="Picture 3" descr="C:\My Documents\Glaucoma25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370667" y="762000"/>
            <a:ext cx="426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370667" y="762000"/>
            <a:ext cx="4267200" cy="5715000"/>
          </a:xfrm>
          <a:prstGeom prst="rect">
            <a:avLst/>
          </a:prstGeom>
          <a:noFill/>
          <a:ln w="28575">
            <a:solidFill>
              <a:srgbClr val="FAFD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051" descr="AntSeg2"/>
          <p:cNvPicPr>
            <a:picLocks noChangeAspect="1" noChangeArrowheads="1"/>
          </p:cNvPicPr>
          <p:nvPr/>
        </p:nvPicPr>
        <p:blipFill>
          <a:blip r:embed="rId2"/>
          <a:srcRect l="1772" r="3543"/>
          <a:stretch>
            <a:fillRect/>
          </a:stretch>
        </p:blipFill>
        <p:spPr bwMode="auto">
          <a:xfrm>
            <a:off x="990600" y="3505204"/>
            <a:ext cx="6100234" cy="2414587"/>
          </a:xfrm>
          <a:prstGeom prst="rect">
            <a:avLst/>
          </a:prstGeom>
          <a:noFill/>
          <a:ln w="9525">
            <a:solidFill>
              <a:srgbClr val="7D9CFF"/>
            </a:solidFill>
            <a:miter lim="800000"/>
            <a:headEnd/>
            <a:tailEnd/>
          </a:ln>
        </p:spPr>
      </p:pic>
      <p:grpSp>
        <p:nvGrpSpPr>
          <p:cNvPr id="2" name="Group 2055"/>
          <p:cNvGrpSpPr>
            <a:grpSpLocks/>
          </p:cNvGrpSpPr>
          <p:nvPr/>
        </p:nvGrpSpPr>
        <p:grpSpPr bwMode="auto">
          <a:xfrm>
            <a:off x="993423" y="1293813"/>
            <a:ext cx="2130778" cy="2006600"/>
            <a:chOff x="769" y="851"/>
            <a:chExt cx="1510" cy="1264"/>
          </a:xfrm>
        </p:grpSpPr>
        <p:sp>
          <p:nvSpPr>
            <p:cNvPr id="5" name="Rectangle 2056"/>
            <p:cNvSpPr>
              <a:spLocks noChangeArrowheads="1"/>
            </p:cNvSpPr>
            <p:nvPr/>
          </p:nvSpPr>
          <p:spPr bwMode="auto">
            <a:xfrm>
              <a:off x="772" y="852"/>
              <a:ext cx="1399" cy="255"/>
            </a:xfrm>
            <a:prstGeom prst="rect">
              <a:avLst/>
            </a:prstGeom>
            <a:solidFill>
              <a:srgbClr val="002290"/>
            </a:solidFill>
            <a:ln w="19050">
              <a:solidFill>
                <a:srgbClr val="91ABFF"/>
              </a:solidFill>
              <a:miter lim="800000"/>
              <a:headEnd type="none" w="sm" len="sm"/>
              <a:tailEnd type="none" w="sm" len="sm"/>
            </a:ln>
            <a:effectLst>
              <a:outerShdw dist="8980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2057"/>
            <p:cNvSpPr>
              <a:spLocks noChangeArrowheads="1"/>
            </p:cNvSpPr>
            <p:nvPr/>
          </p:nvSpPr>
          <p:spPr bwMode="auto">
            <a:xfrm>
              <a:off x="772" y="1106"/>
              <a:ext cx="1399" cy="1009"/>
            </a:xfrm>
            <a:prstGeom prst="rect">
              <a:avLst/>
            </a:prstGeom>
            <a:solidFill>
              <a:srgbClr val="002290">
                <a:alpha val="50000"/>
              </a:srgbClr>
            </a:solidFill>
            <a:ln w="19050">
              <a:solidFill>
                <a:srgbClr val="91ABFF"/>
              </a:solidFill>
              <a:miter lim="800000"/>
              <a:headEnd type="none" w="sm" len="sm"/>
              <a:tailEnd type="none" w="sm" len="sm"/>
            </a:ln>
            <a:effectLst>
              <a:outerShdw dist="8980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2058"/>
            <p:cNvSpPr txBox="1">
              <a:spLocks noChangeArrowheads="1"/>
            </p:cNvSpPr>
            <p:nvPr/>
          </p:nvSpPr>
          <p:spPr bwMode="auto">
            <a:xfrm>
              <a:off x="769" y="1127"/>
              <a:ext cx="1510" cy="76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en-US" sz="2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sym typeface="Symbol" pitchFamily="18" charset="2"/>
                </a:rPr>
                <a:t></a:t>
              </a:r>
              <a:r>
                <a:rPr lang="en-US" sz="22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sym typeface="Symbol" pitchFamily="18" charset="2"/>
                </a:rPr>
                <a:t>2</a:t>
              </a:r>
              <a:r>
                <a:rPr lang="en-US" sz="2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sym typeface="Symbol" pitchFamily="18" charset="2"/>
                </a:rPr>
                <a:t>-agonists</a:t>
              </a:r>
              <a:r>
                <a:rPr lang="en-US" sz="2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/>
              </a:r>
              <a:br>
                <a:rPr lang="en-US" sz="2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</a:br>
              <a:r>
                <a:rPr lang="en-US" sz="2200" dirty="0" err="1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Cholinergics</a:t>
              </a:r>
              <a:endPara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>
                <a:lnSpc>
                  <a:spcPct val="110000"/>
                </a:lnSpc>
                <a:defRPr/>
              </a:pPr>
              <a:r>
                <a:rPr lang="en-US" sz="2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Prostaglandins</a:t>
              </a:r>
              <a:endPara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" name="Rectangle 2059"/>
            <p:cNvSpPr>
              <a:spLocks noChangeArrowheads="1"/>
            </p:cNvSpPr>
            <p:nvPr/>
          </p:nvSpPr>
          <p:spPr bwMode="auto">
            <a:xfrm>
              <a:off x="1033" y="851"/>
              <a:ext cx="818" cy="27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Aft>
                  <a:spcPct val="50000"/>
                </a:spcAft>
                <a:defRPr/>
              </a:pPr>
              <a:r>
                <a:rPr lang="en-US" sz="22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Outflow</a:t>
              </a:r>
            </a:p>
          </p:txBody>
        </p:sp>
      </p:grpSp>
      <p:grpSp>
        <p:nvGrpSpPr>
          <p:cNvPr id="3" name="Group 2060"/>
          <p:cNvGrpSpPr>
            <a:grpSpLocks/>
          </p:cNvGrpSpPr>
          <p:nvPr/>
        </p:nvGrpSpPr>
        <p:grpSpPr bwMode="auto">
          <a:xfrm>
            <a:off x="5204181" y="1293813"/>
            <a:ext cx="1958623" cy="2006600"/>
            <a:chOff x="4336" y="815"/>
            <a:chExt cx="1388" cy="1264"/>
          </a:xfrm>
        </p:grpSpPr>
        <p:sp>
          <p:nvSpPr>
            <p:cNvPr id="10" name="Rectangle 2061"/>
            <p:cNvSpPr>
              <a:spLocks noChangeArrowheads="1"/>
            </p:cNvSpPr>
            <p:nvPr/>
          </p:nvSpPr>
          <p:spPr bwMode="auto">
            <a:xfrm>
              <a:off x="4336" y="816"/>
              <a:ext cx="1328" cy="255"/>
            </a:xfrm>
            <a:prstGeom prst="rect">
              <a:avLst/>
            </a:prstGeom>
            <a:solidFill>
              <a:srgbClr val="002290"/>
            </a:solidFill>
            <a:ln w="19050">
              <a:solidFill>
                <a:srgbClr val="91ABFF"/>
              </a:solidFill>
              <a:miter lim="800000"/>
              <a:headEnd type="none" w="sm" len="sm"/>
              <a:tailEnd type="none" w="sm" len="sm"/>
            </a:ln>
            <a:effectLst>
              <a:outerShdw dist="8980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2062"/>
            <p:cNvSpPr>
              <a:spLocks noChangeArrowheads="1"/>
            </p:cNvSpPr>
            <p:nvPr/>
          </p:nvSpPr>
          <p:spPr bwMode="auto">
            <a:xfrm>
              <a:off x="4336" y="1070"/>
              <a:ext cx="1328" cy="1009"/>
            </a:xfrm>
            <a:prstGeom prst="rect">
              <a:avLst/>
            </a:prstGeom>
            <a:solidFill>
              <a:srgbClr val="002290">
                <a:alpha val="50000"/>
              </a:srgbClr>
            </a:solidFill>
            <a:ln w="19050">
              <a:solidFill>
                <a:srgbClr val="91ABFF"/>
              </a:solidFill>
              <a:miter lim="800000"/>
              <a:headEnd type="none" w="sm" len="sm"/>
              <a:tailEnd type="none" w="sm" len="sm"/>
            </a:ln>
            <a:effectLst>
              <a:outerShdw dist="8980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4650" y="815"/>
              <a:ext cx="683" cy="27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Aft>
                  <a:spcPct val="50000"/>
                </a:spcAft>
                <a:defRPr/>
              </a:pPr>
              <a:r>
                <a:rPr lang="en-US" sz="22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Inflow</a:t>
              </a:r>
            </a:p>
          </p:txBody>
        </p:sp>
        <p:sp>
          <p:nvSpPr>
            <p:cNvPr id="13" name="Text Box 2064"/>
            <p:cNvSpPr txBox="1">
              <a:spLocks noChangeArrowheads="1"/>
            </p:cNvSpPr>
            <p:nvPr/>
          </p:nvSpPr>
          <p:spPr bwMode="auto">
            <a:xfrm>
              <a:off x="4385" y="1172"/>
              <a:ext cx="1339" cy="79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defRPr/>
              </a:pPr>
              <a:r>
                <a:rPr lang="en-US" sz="2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sym typeface="Symbol" pitchFamily="18" charset="2"/>
                </a:rPr>
                <a:t></a:t>
              </a:r>
              <a:r>
                <a:rPr lang="en-US" sz="22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sym typeface="Symbol" pitchFamily="18" charset="2"/>
                </a:rPr>
                <a:t>2</a:t>
              </a:r>
              <a:r>
                <a:rPr lang="en-US" sz="2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sym typeface="Symbol" pitchFamily="18" charset="2"/>
                </a:rPr>
                <a:t>-agonists</a:t>
              </a:r>
            </a:p>
            <a:p>
              <a:pPr>
                <a:lnSpc>
                  <a:spcPct val="115000"/>
                </a:lnSpc>
                <a:defRPr/>
              </a:pPr>
              <a:r>
                <a:rPr lang="en-US" sz="2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sym typeface="Symbol" pitchFamily="18" charset="2"/>
                </a:rPr>
                <a:t></a:t>
              </a:r>
              <a:r>
                <a:rPr lang="en-US" sz="22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sym typeface="Symbol" pitchFamily="18" charset="2"/>
                </a:rPr>
                <a:t>1</a:t>
              </a:r>
              <a:r>
                <a:rPr lang="en-US" sz="2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sym typeface="Symbol" pitchFamily="18" charset="2"/>
                </a:rPr>
                <a:t>-blockers</a:t>
              </a:r>
            </a:p>
            <a:p>
              <a:pPr>
                <a:lnSpc>
                  <a:spcPct val="115000"/>
                </a:lnSpc>
                <a:defRPr/>
              </a:pPr>
              <a:r>
                <a:rPr lang="en-US" sz="2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sym typeface="Symbol" pitchFamily="18" charset="2"/>
                </a:rPr>
                <a:t>CA inhibitors</a:t>
              </a:r>
              <a:endParaRPr lang="en-US" sz="2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40267" y="228603"/>
            <a:ext cx="8466667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300" b="0" kern="0" dirty="0">
                <a:solidFill>
                  <a:srgbClr val="FFFFFF"/>
                </a:solidFill>
                <a:latin typeface="Times New Roman"/>
              </a:rPr>
              <a:t>Pathways to Lower intraocular pressure</a:t>
            </a:r>
          </a:p>
        </p:txBody>
      </p:sp>
      <p:sp>
        <p:nvSpPr>
          <p:cNvPr id="15" name="Freeform 2053"/>
          <p:cNvSpPr>
            <a:spLocks/>
          </p:cNvSpPr>
          <p:nvPr/>
        </p:nvSpPr>
        <p:spPr bwMode="auto">
          <a:xfrm>
            <a:off x="2015069" y="3162300"/>
            <a:ext cx="423333" cy="1562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2" y="1032"/>
              </a:cxn>
            </a:cxnLst>
            <a:rect l="0" t="0" r="r" b="b"/>
            <a:pathLst>
              <a:path w="312" h="1032">
                <a:moveTo>
                  <a:pt x="0" y="0"/>
                </a:moveTo>
                <a:lnTo>
                  <a:pt x="312" y="1032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 type="none" w="sm" len="sm"/>
            <a:tailEnd type="triangle" w="sm" len="sm"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Freeform 2054"/>
          <p:cNvSpPr>
            <a:spLocks/>
          </p:cNvSpPr>
          <p:nvPr/>
        </p:nvSpPr>
        <p:spPr bwMode="auto">
          <a:xfrm flipH="1">
            <a:off x="5520267" y="3302003"/>
            <a:ext cx="438856" cy="1679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2" y="1032"/>
              </a:cxn>
            </a:cxnLst>
            <a:rect l="0" t="0" r="r" b="b"/>
            <a:pathLst>
              <a:path w="312" h="1032">
                <a:moveTo>
                  <a:pt x="0" y="0"/>
                </a:moveTo>
                <a:lnTo>
                  <a:pt x="312" y="1032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 type="none" w="sm" len="sm"/>
            <a:tailEnd type="triangle" w="sm" len="sm"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167467" y="150813"/>
            <a:ext cx="4635884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600">
                <a:solidFill>
                  <a:srgbClr val="FAFD00"/>
                </a:solidFill>
              </a:rPr>
              <a:t>Drugs to treat glaucoma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0" y="1219200"/>
            <a:ext cx="7891969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200" dirty="0">
                <a:solidFill>
                  <a:schemeClr val="hlink"/>
                </a:solidFill>
              </a:rPr>
              <a:t>1.  Beta </a:t>
            </a:r>
            <a:r>
              <a:rPr lang="en-US" sz="3200" dirty="0" smtClean="0">
                <a:solidFill>
                  <a:schemeClr val="hlink"/>
                </a:solidFill>
              </a:rPr>
              <a:t>blockers </a:t>
            </a:r>
            <a:r>
              <a:rPr lang="en-US" sz="3200" dirty="0" smtClean="0"/>
              <a:t>(</a:t>
            </a:r>
            <a:r>
              <a:rPr lang="en-US" sz="3200" dirty="0" err="1" smtClean="0"/>
              <a:t>Timolol</a:t>
            </a:r>
            <a:r>
              <a:rPr lang="en-US" sz="3200" dirty="0" smtClean="0"/>
              <a:t> 0.5%, c/</a:t>
            </a:r>
            <a:r>
              <a:rPr lang="en-US" sz="3200" dirty="0" err="1" smtClean="0"/>
              <a:t>i</a:t>
            </a:r>
            <a:r>
              <a:rPr lang="en-US" sz="3200" dirty="0" smtClean="0"/>
              <a:t> – Asthma)</a:t>
            </a:r>
            <a:endParaRPr lang="en-US" sz="3200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8600" y="2133600"/>
            <a:ext cx="919642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514350" indent="-514350">
              <a:buAutoNum type="arabicPeriod" startAt="2"/>
            </a:pPr>
            <a:r>
              <a:rPr lang="en-US" sz="3200" dirty="0" err="1" smtClean="0">
                <a:solidFill>
                  <a:schemeClr val="hlink"/>
                </a:solidFill>
              </a:rPr>
              <a:t>Sympathomimetics</a:t>
            </a:r>
            <a:r>
              <a:rPr lang="en-US" sz="3200" dirty="0" smtClean="0">
                <a:solidFill>
                  <a:schemeClr val="hlink"/>
                </a:solidFill>
              </a:rPr>
              <a:t>-  </a:t>
            </a:r>
            <a:r>
              <a:rPr lang="en-US" sz="3200" dirty="0" smtClean="0"/>
              <a:t>alpha 2 agonist-</a:t>
            </a:r>
            <a:r>
              <a:rPr lang="en-US" sz="3200" dirty="0" smtClean="0"/>
              <a:t> </a:t>
            </a:r>
            <a:r>
              <a:rPr lang="en-US" sz="3200" dirty="0" err="1" smtClean="0"/>
              <a:t>brimonidine</a:t>
            </a:r>
            <a:endParaRPr lang="en-US" sz="3200" dirty="0" smtClean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02937" y="2819400"/>
            <a:ext cx="4506042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200" dirty="0">
                <a:solidFill>
                  <a:schemeClr val="hlink"/>
                </a:solidFill>
              </a:rPr>
              <a:t>3.  </a:t>
            </a:r>
            <a:r>
              <a:rPr lang="en-US" sz="3200" dirty="0" err="1" smtClean="0">
                <a:solidFill>
                  <a:schemeClr val="hlink"/>
                </a:solidFill>
              </a:rPr>
              <a:t>Miotics</a:t>
            </a:r>
            <a:r>
              <a:rPr lang="en-US" sz="3200" dirty="0" smtClean="0">
                <a:solidFill>
                  <a:schemeClr val="hlink"/>
                </a:solidFill>
              </a:rPr>
              <a:t> – </a:t>
            </a:r>
            <a:r>
              <a:rPr lang="en-US" sz="3200" dirty="0" smtClean="0"/>
              <a:t>(</a:t>
            </a:r>
            <a:r>
              <a:rPr lang="en-US" sz="3200" dirty="0" err="1" smtClean="0"/>
              <a:t>P</a:t>
            </a:r>
            <a:r>
              <a:rPr lang="en-US" sz="3200" dirty="0" err="1" smtClean="0"/>
              <a:t>ilocarpine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5366" name="Rectangle 11"/>
          <p:cNvSpPr>
            <a:spLocks noChangeArrowheads="1"/>
          </p:cNvSpPr>
          <p:nvPr/>
        </p:nvSpPr>
        <p:spPr bwMode="auto">
          <a:xfrm>
            <a:off x="0" y="3657600"/>
            <a:ext cx="9305433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200" dirty="0">
                <a:solidFill>
                  <a:schemeClr val="hlink"/>
                </a:solidFill>
              </a:rPr>
              <a:t>4.  Prostaglandin </a:t>
            </a:r>
            <a:r>
              <a:rPr lang="en-US" sz="3200" dirty="0" smtClean="0">
                <a:solidFill>
                  <a:schemeClr val="hlink"/>
                </a:solidFill>
              </a:rPr>
              <a:t>analogues </a:t>
            </a:r>
            <a:r>
              <a:rPr lang="en-US" sz="3200" dirty="0" smtClean="0"/>
              <a:t>( </a:t>
            </a:r>
            <a:r>
              <a:rPr lang="en-US" sz="3200" dirty="0" err="1" smtClean="0"/>
              <a:t>latanoprost</a:t>
            </a:r>
            <a:r>
              <a:rPr lang="en-US" sz="3200" dirty="0" smtClean="0"/>
              <a:t>, </a:t>
            </a:r>
            <a:r>
              <a:rPr lang="en-US" sz="3200" dirty="0" err="1" smtClean="0"/>
              <a:t>brimatoprost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1752600" y="4419600"/>
            <a:ext cx="564738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200" dirty="0">
                <a:solidFill>
                  <a:schemeClr val="hlink"/>
                </a:solidFill>
              </a:rPr>
              <a:t>5.  Carbonic </a:t>
            </a:r>
            <a:r>
              <a:rPr lang="en-US" sz="3200" dirty="0" err="1">
                <a:solidFill>
                  <a:schemeClr val="hlink"/>
                </a:solidFill>
              </a:rPr>
              <a:t>anhydrase</a:t>
            </a:r>
            <a:r>
              <a:rPr lang="en-US" sz="3200" dirty="0">
                <a:solidFill>
                  <a:schemeClr val="hlink"/>
                </a:solidFill>
              </a:rPr>
              <a:t> inhibitors</a:t>
            </a:r>
          </a:p>
        </p:txBody>
      </p:sp>
      <p:sp>
        <p:nvSpPr>
          <p:cNvPr id="15368" name="Rectangle 13"/>
          <p:cNvSpPr>
            <a:spLocks noChangeArrowheads="1"/>
          </p:cNvSpPr>
          <p:nvPr/>
        </p:nvSpPr>
        <p:spPr bwMode="auto">
          <a:xfrm>
            <a:off x="2844803" y="5089532"/>
            <a:ext cx="5968557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3200" dirty="0"/>
              <a:t>  </a:t>
            </a:r>
            <a:r>
              <a:rPr lang="en-US" sz="2800" dirty="0" smtClean="0"/>
              <a:t>Topical ( </a:t>
            </a:r>
            <a:r>
              <a:rPr lang="en-US" sz="2800" dirty="0" err="1" smtClean="0"/>
              <a:t>Dorzolamide</a:t>
            </a:r>
            <a:r>
              <a:rPr lang="en-US" sz="2800" dirty="0" smtClean="0"/>
              <a:t>, </a:t>
            </a:r>
            <a:r>
              <a:rPr lang="en-US" sz="2800" dirty="0" err="1" smtClean="0"/>
              <a:t>brinzolamide</a:t>
            </a:r>
            <a:r>
              <a:rPr lang="en-US" sz="2800" dirty="0" smtClean="0"/>
              <a:t>)</a:t>
            </a:r>
            <a:endParaRPr lang="en-US" sz="2800" dirty="0"/>
          </a:p>
          <a:p>
            <a:pPr>
              <a:buFontTx/>
              <a:buChar char="•"/>
            </a:pPr>
            <a:r>
              <a:rPr lang="en-US" sz="2800" dirty="0"/>
              <a:t>  </a:t>
            </a:r>
            <a:r>
              <a:rPr lang="en-US" sz="2800" dirty="0" smtClean="0"/>
              <a:t>Systemic ( </a:t>
            </a:r>
            <a:r>
              <a:rPr lang="en-US" sz="2800" dirty="0" err="1" smtClean="0"/>
              <a:t>Acetazolamide</a:t>
            </a:r>
            <a:r>
              <a:rPr lang="en-US" sz="2800" dirty="0" smtClean="0"/>
              <a:t>)</a:t>
            </a:r>
            <a:endParaRPr lang="en-US" sz="3200" dirty="0">
              <a:solidFill>
                <a:schemeClr val="hlink"/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62000" y="6019800"/>
            <a:ext cx="756296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200" dirty="0">
                <a:solidFill>
                  <a:schemeClr val="hlink"/>
                </a:solidFill>
              </a:rPr>
              <a:t>6</a:t>
            </a:r>
            <a:r>
              <a:rPr lang="en-US" sz="3200" dirty="0" smtClean="0">
                <a:solidFill>
                  <a:schemeClr val="hlink"/>
                </a:solidFill>
              </a:rPr>
              <a:t>.  </a:t>
            </a:r>
            <a:r>
              <a:rPr lang="en-US" sz="3200" dirty="0" err="1" smtClean="0">
                <a:solidFill>
                  <a:schemeClr val="hlink"/>
                </a:solidFill>
              </a:rPr>
              <a:t>Hyperosmotic</a:t>
            </a:r>
            <a:r>
              <a:rPr lang="en-US" sz="3200" dirty="0" smtClean="0">
                <a:solidFill>
                  <a:schemeClr val="hlink"/>
                </a:solidFill>
              </a:rPr>
              <a:t> agents- </a:t>
            </a:r>
            <a:r>
              <a:rPr lang="en-US" sz="3200" dirty="0" err="1" smtClean="0">
                <a:solidFill>
                  <a:schemeClr val="hlink"/>
                </a:solidFill>
              </a:rPr>
              <a:t>Mannitol</a:t>
            </a:r>
            <a:r>
              <a:rPr lang="en-US" sz="3200" dirty="0" smtClean="0">
                <a:solidFill>
                  <a:schemeClr val="hlink"/>
                </a:solidFill>
              </a:rPr>
              <a:t>, Glycerol</a:t>
            </a:r>
            <a:endParaRPr lang="en-US" sz="32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5" descr="C:\My Documents\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0134" y="1524000"/>
            <a:ext cx="555413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2556934" y="-107950"/>
            <a:ext cx="414857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600">
                <a:solidFill>
                  <a:srgbClr val="FAFD00"/>
                </a:solidFill>
              </a:rPr>
              <a:t>Laser trabeculoplasty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937459" y="762001"/>
            <a:ext cx="274915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 Failed medical therapy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3485446" y="441327"/>
            <a:ext cx="121187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Indications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1937460" y="1036639"/>
            <a:ext cx="473847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 Primary therapy in non-compliant patients</a:t>
            </a: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1490133" y="5349882"/>
            <a:ext cx="3026470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80000"/>
              </a:lnSpc>
              <a:buSzPct val="60000"/>
            </a:pPr>
            <a:r>
              <a:rPr lang="en-US" sz="1800"/>
              <a:t>   to junction of pigmented and</a:t>
            </a:r>
          </a:p>
          <a:p>
            <a:pPr>
              <a:lnSpc>
                <a:spcPct val="80000"/>
              </a:lnSpc>
              <a:buSzPct val="60000"/>
            </a:pPr>
            <a:r>
              <a:rPr lang="en-US" sz="1800"/>
              <a:t>   non-pigmented trabeculum</a:t>
            </a: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1490135" y="5867407"/>
            <a:ext cx="2664191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80000"/>
              </a:lnSpc>
              <a:buSzPct val="60000"/>
              <a:buFontTx/>
              <a:buChar char="•"/>
            </a:pPr>
            <a:r>
              <a:rPr lang="en-US" sz="1800"/>
              <a:t>  Correct focus with round</a:t>
            </a:r>
          </a:p>
          <a:p>
            <a:pPr>
              <a:lnSpc>
                <a:spcPct val="80000"/>
              </a:lnSpc>
              <a:buSzPct val="60000"/>
            </a:pPr>
            <a:r>
              <a:rPr lang="en-US" sz="1800"/>
              <a:t>   aiming beam</a:t>
            </a: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4334935" y="5105407"/>
            <a:ext cx="2664191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80000"/>
              </a:lnSpc>
              <a:buSzPct val="60000"/>
              <a:buFontTx/>
              <a:buChar char="•"/>
            </a:pPr>
            <a:r>
              <a:rPr lang="en-US" sz="1800"/>
              <a:t>  Incorrect focus with oval</a:t>
            </a:r>
          </a:p>
          <a:p>
            <a:pPr>
              <a:lnSpc>
                <a:spcPct val="80000"/>
              </a:lnSpc>
              <a:buSzPct val="60000"/>
            </a:pPr>
            <a:r>
              <a:rPr lang="en-US" sz="1800"/>
              <a:t>   aiming beam</a:t>
            </a:r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1490134" y="5029201"/>
            <a:ext cx="295920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SzPct val="60000"/>
              <a:buFontTx/>
              <a:buChar char="•"/>
            </a:pPr>
            <a:r>
              <a:rPr lang="en-US" sz="1800"/>
              <a:t>  Application of 50-100 burns</a:t>
            </a:r>
          </a:p>
        </p:txBody>
      </p:sp>
      <p:sp>
        <p:nvSpPr>
          <p:cNvPr id="16395" name="Line 13"/>
          <p:cNvSpPr>
            <a:spLocks noChangeShapeType="1"/>
          </p:cNvSpPr>
          <p:nvPr/>
        </p:nvSpPr>
        <p:spPr bwMode="auto">
          <a:xfrm>
            <a:off x="4267200" y="4953000"/>
            <a:ext cx="0" cy="167640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14"/>
          <p:cNvSpPr>
            <a:spLocks noChangeShapeType="1"/>
          </p:cNvSpPr>
          <p:nvPr/>
        </p:nvSpPr>
        <p:spPr bwMode="auto">
          <a:xfrm>
            <a:off x="1490134" y="4953000"/>
            <a:ext cx="5554133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6"/>
          <p:cNvSpPr>
            <a:spLocks noChangeShapeType="1"/>
          </p:cNvSpPr>
          <p:nvPr/>
        </p:nvSpPr>
        <p:spPr bwMode="auto">
          <a:xfrm>
            <a:off x="4267200" y="1524000"/>
            <a:ext cx="0" cy="3429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1490134" y="1524000"/>
            <a:ext cx="5554133" cy="5105400"/>
          </a:xfrm>
          <a:prstGeom prst="rect">
            <a:avLst/>
          </a:prstGeom>
          <a:noFill/>
          <a:ln w="28575">
            <a:solidFill>
              <a:srgbClr val="FAFD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61069" y="381006"/>
            <a:ext cx="5983497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600">
                <a:solidFill>
                  <a:srgbClr val="FAFD00"/>
                </a:solidFill>
              </a:rPr>
              <a:t>Indications for Trabeculectomy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2978" y="1676400"/>
            <a:ext cx="864659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200">
                <a:solidFill>
                  <a:schemeClr val="hlink"/>
                </a:solidFill>
              </a:rPr>
              <a:t>1.  Failed medical therapy and laser trabeculoplasty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200857" y="3794126"/>
            <a:ext cx="673101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SzPct val="60000"/>
              <a:buFontTx/>
              <a:buChar char="•"/>
            </a:pPr>
            <a:r>
              <a:rPr lang="en-US" sz="2800"/>
              <a:t>  Inability to adequately visualize trabeculum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77334" y="4784725"/>
            <a:ext cx="723416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200">
                <a:solidFill>
                  <a:schemeClr val="hlink"/>
                </a:solidFill>
              </a:rPr>
              <a:t>3.  As primary therapy in advanced disease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200859" y="3306763"/>
            <a:ext cx="408765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SzPct val="60000"/>
              <a:buFontTx/>
              <a:buChar char="•"/>
            </a:pPr>
            <a:r>
              <a:rPr lang="en-US" sz="2800"/>
              <a:t>  Poor patient co-operation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82981" y="2743200"/>
            <a:ext cx="6899325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200">
                <a:solidFill>
                  <a:schemeClr val="hlink"/>
                </a:solidFill>
              </a:rPr>
              <a:t>2.  Lack of suitability for trabeculoplasty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777069" y="4"/>
            <a:ext cx="337913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600">
                <a:solidFill>
                  <a:srgbClr val="FAFD00"/>
                </a:solidFill>
              </a:rPr>
              <a:t>Aqueous outflow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221090" y="685800"/>
            <a:ext cx="104515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Anatomy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371602" y="4419604"/>
            <a:ext cx="2152833" cy="3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900"/>
              <a:t>a - Uveal meshwork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371603" y="4645029"/>
            <a:ext cx="2936701" cy="3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900"/>
              <a:t>b - Corneoscleral meshwork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371602" y="4889504"/>
            <a:ext cx="1867499" cy="3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900"/>
              <a:t>c - Schwalbe line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371601" y="5162554"/>
            <a:ext cx="2002151" cy="3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900"/>
              <a:t>d - Schlemm canal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371600" y="5407029"/>
            <a:ext cx="2311530" cy="3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900"/>
              <a:t>e - Collector channels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391358" y="5692776"/>
            <a:ext cx="2741135" cy="56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80000"/>
              </a:lnSpc>
            </a:pPr>
            <a:r>
              <a:rPr lang="en-US" sz="1900"/>
              <a:t>f - Longitudinal muscle of</a:t>
            </a:r>
          </a:p>
          <a:p>
            <a:pPr>
              <a:lnSpc>
                <a:spcPct val="80000"/>
              </a:lnSpc>
            </a:pPr>
            <a:r>
              <a:rPr lang="en-US" sz="1900"/>
              <a:t>     ciliary body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391358" y="6096004"/>
            <a:ext cx="1667123" cy="3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900"/>
              <a:t>g - Scleral spur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4605869" y="5029201"/>
            <a:ext cx="177773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c -  Iris outflow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605869" y="4419601"/>
            <a:ext cx="275395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a - Conventional outflow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4614334" y="4724401"/>
            <a:ext cx="261129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b - Uveoscleral outflow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5564012" y="685800"/>
            <a:ext cx="122469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Physiology</a:t>
            </a:r>
          </a:p>
        </p:txBody>
      </p:sp>
      <p:pic>
        <p:nvPicPr>
          <p:cNvPr id="4111" name="Picture 22" descr="C:\My Documents\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0402" y="1143000"/>
            <a:ext cx="358986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Rectangle 17"/>
          <p:cNvSpPr>
            <a:spLocks noChangeArrowheads="1"/>
          </p:cNvSpPr>
          <p:nvPr/>
        </p:nvSpPr>
        <p:spPr bwMode="auto">
          <a:xfrm>
            <a:off x="1286934" y="685800"/>
            <a:ext cx="6773333" cy="5791200"/>
          </a:xfrm>
          <a:prstGeom prst="rect">
            <a:avLst/>
          </a:prstGeom>
          <a:noFill/>
          <a:ln w="28575">
            <a:solidFill>
              <a:srgbClr val="FAFD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13" name="Picture 23" descr="C:\My Documents\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6933" y="1143000"/>
            <a:ext cx="318346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4470400" y="685800"/>
            <a:ext cx="0" cy="579120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1286934" y="4419600"/>
            <a:ext cx="6773333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1286934" y="1143000"/>
            <a:ext cx="6773333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Line 24"/>
          <p:cNvSpPr>
            <a:spLocks noChangeShapeType="1"/>
          </p:cNvSpPr>
          <p:nvPr/>
        </p:nvSpPr>
        <p:spPr bwMode="auto">
          <a:xfrm>
            <a:off x="4470400" y="1143000"/>
            <a:ext cx="0" cy="3276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C:\My Documents\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3867" y="685800"/>
            <a:ext cx="36576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597378" y="44450"/>
            <a:ext cx="6008055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600">
                <a:solidFill>
                  <a:srgbClr val="FAFD00"/>
                </a:solidFill>
              </a:rPr>
              <a:t>Anatomy of retinal nerve fibres</a:t>
            </a:r>
          </a:p>
        </p:txBody>
      </p:sp>
      <p:pic>
        <p:nvPicPr>
          <p:cNvPr id="13316" name="Picture 4" descr="C:\My Documents\Glaucoma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3867" y="3657601"/>
            <a:ext cx="36576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573867" y="685800"/>
            <a:ext cx="3657600" cy="5943600"/>
          </a:xfrm>
          <a:prstGeom prst="rect">
            <a:avLst/>
          </a:prstGeom>
          <a:noFill/>
          <a:ln w="28575">
            <a:solidFill>
              <a:srgbClr val="FAFD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2573867" y="3657600"/>
            <a:ext cx="3657600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2506133" y="2497138"/>
            <a:ext cx="952505" cy="4801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Horizontal</a:t>
            </a:r>
          </a:p>
          <a:p>
            <a:pPr>
              <a:lnSpc>
                <a:spcPct val="80000"/>
              </a:lnSpc>
            </a:pPr>
            <a:r>
              <a:rPr lang="en-US" sz="1400">
                <a:solidFill>
                  <a:schemeClr val="bg1"/>
                </a:solidFill>
              </a:rPr>
              <a:t>raphe</a:t>
            </a: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5101168" y="744538"/>
            <a:ext cx="1271502" cy="4801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Papillomacular</a:t>
            </a:r>
          </a:p>
          <a:p>
            <a:pPr>
              <a:lnSpc>
                <a:spcPct val="80000"/>
              </a:lnSpc>
            </a:pPr>
            <a:r>
              <a:rPr lang="en-US" sz="1400">
                <a:solidFill>
                  <a:schemeClr val="bg1"/>
                </a:solidFill>
              </a:rPr>
              <a:t>bundle</a:t>
            </a:r>
          </a:p>
        </p:txBody>
      </p:sp>
      <p:sp>
        <p:nvSpPr>
          <p:cNvPr id="13321" name="Line 11"/>
          <p:cNvSpPr>
            <a:spLocks noChangeShapeType="1"/>
          </p:cNvSpPr>
          <p:nvPr/>
        </p:nvSpPr>
        <p:spPr bwMode="auto">
          <a:xfrm rot="19810074" flipV="1">
            <a:off x="2912534" y="2741614"/>
            <a:ext cx="67733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Investigations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981200"/>
            <a:ext cx="6908800" cy="3505200"/>
          </a:xfrm>
        </p:spPr>
        <p:txBody>
          <a:bodyPr/>
          <a:lstStyle/>
          <a:p>
            <a:r>
              <a:rPr lang="en-US" dirty="0" smtClean="0"/>
              <a:t>CCT (central corneal thickness)</a:t>
            </a:r>
          </a:p>
          <a:p>
            <a:r>
              <a:rPr lang="en-US" dirty="0" err="1" smtClean="0"/>
              <a:t>Tonometry</a:t>
            </a:r>
            <a:endParaRPr lang="en-US" dirty="0" smtClean="0"/>
          </a:p>
          <a:p>
            <a:r>
              <a:rPr lang="en-US" dirty="0" err="1" smtClean="0"/>
              <a:t>Gonioscopy</a:t>
            </a:r>
            <a:r>
              <a:rPr lang="en-US" dirty="0" smtClean="0"/>
              <a:t>  (Angle anatomy)</a:t>
            </a:r>
          </a:p>
          <a:p>
            <a:r>
              <a:rPr lang="en-US" dirty="0" err="1" smtClean="0"/>
              <a:t>Perimetry</a:t>
            </a:r>
            <a:r>
              <a:rPr lang="en-US" dirty="0" smtClean="0"/>
              <a:t> (Visual field analysis) </a:t>
            </a:r>
          </a:p>
          <a:p>
            <a:r>
              <a:rPr lang="en-US" dirty="0" smtClean="0"/>
              <a:t>ONH analysis (OCT)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8" descr="C:\My Documents\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282363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2506133" y="44450"/>
            <a:ext cx="3340658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600">
                <a:solidFill>
                  <a:srgbClr val="FAFD00"/>
                </a:solidFill>
              </a:rPr>
              <a:t>Optic nerve head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584222" y="1249364"/>
            <a:ext cx="226183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a - Nerve fibre layer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3516490" y="838200"/>
            <a:ext cx="241732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Small physiological cup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584222" y="1660526"/>
            <a:ext cx="222496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b - Prelaminar layer</a:t>
            </a: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3595511" y="2041526"/>
            <a:ext cx="195566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c - Laminar layer</a:t>
            </a: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3524956" y="3032126"/>
            <a:ext cx="478817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SzPct val="60000"/>
              <a:buFontTx/>
              <a:buChar char="•"/>
            </a:pPr>
            <a:r>
              <a:rPr lang="en-US" sz="2000"/>
              <a:t>  Normal vertical cup-disc ratio is 0.3 or less</a:t>
            </a: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516489" y="3517900"/>
            <a:ext cx="4751301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80000"/>
              </a:lnSpc>
              <a:buSzPct val="60000"/>
              <a:buFontTx/>
              <a:buChar char="•"/>
            </a:pPr>
            <a:r>
              <a:rPr lang="en-US" sz="2000"/>
              <a:t>  2% of population have cup-disc ratio &gt; 0.7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3516489" y="3886201"/>
            <a:ext cx="445660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SzPct val="60000"/>
              <a:buFontTx/>
              <a:buChar char="•"/>
            </a:pPr>
            <a:r>
              <a:rPr lang="en-US" sz="2000"/>
              <a:t>  Asymmetry of 0.2 or more is suspicious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3589867" y="4419600"/>
            <a:ext cx="279878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Total glaucomatous cupping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3454401" y="2590800"/>
            <a:ext cx="241316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Large physiological cup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09600" y="838200"/>
            <a:ext cx="7518400" cy="5486400"/>
          </a:xfrm>
          <a:prstGeom prst="rect">
            <a:avLst/>
          </a:prstGeom>
          <a:noFill/>
          <a:ln w="28575">
            <a:solidFill>
              <a:srgbClr val="FAFD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Line 15"/>
          <p:cNvSpPr>
            <a:spLocks noChangeShapeType="1"/>
          </p:cNvSpPr>
          <p:nvPr/>
        </p:nvSpPr>
        <p:spPr bwMode="auto">
          <a:xfrm>
            <a:off x="3454400" y="2514600"/>
            <a:ext cx="4673600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Line 17"/>
          <p:cNvSpPr>
            <a:spLocks noChangeShapeType="1"/>
          </p:cNvSpPr>
          <p:nvPr/>
        </p:nvSpPr>
        <p:spPr bwMode="auto">
          <a:xfrm>
            <a:off x="3454400" y="4343400"/>
            <a:ext cx="4673600" cy="0"/>
          </a:xfrm>
          <a:prstGeom prst="line">
            <a:avLst/>
          </a:prstGeom>
          <a:noFill/>
          <a:ln w="28575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Text Box 19"/>
          <p:cNvSpPr txBox="1">
            <a:spLocks noChangeArrowheads="1"/>
          </p:cNvSpPr>
          <p:nvPr/>
        </p:nvSpPr>
        <p:spPr bwMode="auto">
          <a:xfrm>
            <a:off x="2302933" y="1371600"/>
            <a:ext cx="264816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4353" name="Text Box 20"/>
          <p:cNvSpPr txBox="1">
            <a:spLocks noChangeArrowheads="1"/>
          </p:cNvSpPr>
          <p:nvPr/>
        </p:nvSpPr>
        <p:spPr bwMode="auto">
          <a:xfrm>
            <a:off x="2302934" y="2057400"/>
            <a:ext cx="264816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4354" name="Text Box 21"/>
          <p:cNvSpPr txBox="1">
            <a:spLocks noChangeArrowheads="1"/>
          </p:cNvSpPr>
          <p:nvPr/>
        </p:nvSpPr>
        <p:spPr bwMode="auto">
          <a:xfrm>
            <a:off x="2302934" y="1524000"/>
            <a:ext cx="274434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b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963336" y="4"/>
            <a:ext cx="3609963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600">
                <a:solidFill>
                  <a:srgbClr val="FAFD00"/>
                </a:solidFill>
              </a:rPr>
              <a:t>Localized cupping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971324" y="2633663"/>
            <a:ext cx="268342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SzPct val="60000"/>
              <a:buFontTx/>
              <a:buChar char="•"/>
            </a:pPr>
            <a:r>
              <a:rPr lang="en-US" sz="1800"/>
              <a:t>  Focal loss of nerve fibres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971323" y="2847976"/>
            <a:ext cx="537006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SzPct val="60000"/>
              <a:buFontTx/>
              <a:buChar char="•"/>
            </a:pPr>
            <a:r>
              <a:rPr lang="en-US" sz="1800"/>
              <a:t>  Notching at superior or more commonly inferior poles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971324" y="3062288"/>
            <a:ext cx="363881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SzPct val="60000"/>
              <a:buFontTx/>
              <a:buChar char="•"/>
            </a:pPr>
            <a:r>
              <a:rPr lang="en-US" sz="1800"/>
              <a:t>  Excavation becomes vertically oval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964269" y="6034088"/>
            <a:ext cx="403219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SzPct val="60000"/>
              <a:buFontTx/>
              <a:buChar char="•"/>
            </a:pPr>
            <a:r>
              <a:rPr lang="en-US" sz="1800"/>
              <a:t>  Excavation enlarges concentric cupping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964269" y="6262688"/>
            <a:ext cx="438261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SzPct val="60000"/>
              <a:buFontTx/>
              <a:buChar char="•"/>
            </a:pPr>
            <a:r>
              <a:rPr lang="en-US" sz="1800"/>
              <a:t>  Nasal displacement of central blood vessels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971322" y="3290888"/>
            <a:ext cx="5440592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SzPct val="60000"/>
              <a:buFontTx/>
              <a:buChar char="•"/>
            </a:pPr>
            <a:r>
              <a:rPr lang="en-US" sz="1800"/>
              <a:t>  Double angulation of blood vessels (‘bayoneting sign’)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964267" y="5805488"/>
            <a:ext cx="276902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SzPct val="60000"/>
              <a:buFontTx/>
              <a:buChar char="•"/>
            </a:pPr>
            <a:r>
              <a:rPr lang="en-US" sz="1800"/>
              <a:t>  Diffuse loss of nerve fibre</a:t>
            </a:r>
          </a:p>
        </p:txBody>
      </p:sp>
      <p:pic>
        <p:nvPicPr>
          <p:cNvPr id="7178" name="Picture 10" descr="C:\My Documents\POAG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7467" y="666755"/>
            <a:ext cx="2167467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C:\My Documents\POAG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2" y="685800"/>
            <a:ext cx="2167467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C:\My Documents\Poag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4267" y="3657605"/>
            <a:ext cx="237066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 descr="C:\My Documents\Poag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9069" y="3686175"/>
            <a:ext cx="230293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1828800" y="685800"/>
            <a:ext cx="5554133" cy="6019800"/>
          </a:xfrm>
          <a:prstGeom prst="rect">
            <a:avLst/>
          </a:prstGeom>
          <a:noFill/>
          <a:ln w="28575">
            <a:solidFill>
              <a:srgbClr val="FAFD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1828800" y="2667000"/>
            <a:ext cx="5554133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1828800" y="5791200"/>
            <a:ext cx="5554133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1828800" y="3657600"/>
            <a:ext cx="5554133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 descr="Image result for field defect in glaucoma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2" name="AutoShape 4" descr="Image result for field defect in glaucoma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8614" name="Picture 6" descr="Image result for field defect in glauc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1143000"/>
            <a:ext cx="8988425" cy="5205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Image result for oct glaucoma dis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518909" cy="4495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ct glaucoma dis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81000"/>
            <a:ext cx="4873625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½ Floppy (A:)">
  <a:themeElements>
    <a:clrScheme name="">
      <a:dk1>
        <a:srgbClr val="919191"/>
      </a:dk1>
      <a:lt1>
        <a:srgbClr val="FFFFFF"/>
      </a:lt1>
      <a:dk2>
        <a:srgbClr val="000000"/>
      </a:dk2>
      <a:lt2>
        <a:srgbClr val="000000"/>
      </a:lt2>
      <a:accent1>
        <a:srgbClr val="618FFD"/>
      </a:accent1>
      <a:accent2>
        <a:srgbClr val="00AE00"/>
      </a:accent2>
      <a:accent3>
        <a:srgbClr val="AAAAAA"/>
      </a:accent3>
      <a:accent4>
        <a:srgbClr val="DADADA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3½ Floppy (A:)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½ Floppy (A:)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½ Floppy (A:)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3½ Floppy (A:)">
  <a:themeElements>
    <a:clrScheme name="">
      <a:dk1>
        <a:srgbClr val="919191"/>
      </a:dk1>
      <a:lt1>
        <a:srgbClr val="FFFFFF"/>
      </a:lt1>
      <a:dk2>
        <a:srgbClr val="000000"/>
      </a:dk2>
      <a:lt2>
        <a:srgbClr val="000000"/>
      </a:lt2>
      <a:accent1>
        <a:srgbClr val="618FFD"/>
      </a:accent1>
      <a:accent2>
        <a:srgbClr val="00AE00"/>
      </a:accent2>
      <a:accent3>
        <a:srgbClr val="AAAAAA"/>
      </a:accent3>
      <a:accent4>
        <a:srgbClr val="DADADA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3½ Floppy (A:)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½ Floppy (A:)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½ Floppy (A:)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3½ Floppy (A:)">
  <a:themeElements>
    <a:clrScheme name="">
      <a:dk1>
        <a:srgbClr val="919191"/>
      </a:dk1>
      <a:lt1>
        <a:srgbClr val="FFFFFF"/>
      </a:lt1>
      <a:dk2>
        <a:srgbClr val="000000"/>
      </a:dk2>
      <a:lt2>
        <a:srgbClr val="000000"/>
      </a:lt2>
      <a:accent1>
        <a:srgbClr val="618FFD"/>
      </a:accent1>
      <a:accent2>
        <a:srgbClr val="00AE00"/>
      </a:accent2>
      <a:accent3>
        <a:srgbClr val="AAAAAA"/>
      </a:accent3>
      <a:accent4>
        <a:srgbClr val="DADADA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3½ Floppy (A:)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3½ Floppy (A:)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½ Floppy (A:)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356</Words>
  <Application>Microsoft Office PowerPoint</Application>
  <PresentationFormat>On-screen Show (4:3)</PresentationFormat>
  <Paragraphs>85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3½ Floppy (A:)</vt:lpstr>
      <vt:lpstr>1_3½ Floppy (A:)</vt:lpstr>
      <vt:lpstr>2_3½ Floppy (A:)</vt:lpstr>
      <vt:lpstr>Investigations &amp; medical management of POAG</vt:lpstr>
      <vt:lpstr>Slide 2</vt:lpstr>
      <vt:lpstr>Slide 3</vt:lpstr>
      <vt:lpstr>Investigations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</dc:title>
  <dc:creator>VIVEKANAND U</dc:creator>
  <cp:lastModifiedBy>ultimate</cp:lastModifiedBy>
  <cp:revision>7</cp:revision>
  <dcterms:created xsi:type="dcterms:W3CDTF">2006-08-16T00:00:00Z</dcterms:created>
  <dcterms:modified xsi:type="dcterms:W3CDTF">2020-05-03T16:18:04Z</dcterms:modified>
</cp:coreProperties>
</file>